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lear Sans" panose="020B0604020202020204" charset="0"/>
      <p:regular r:id="rId12"/>
    </p:embeddedFont>
    <p:embeddedFont>
      <p:font typeface="Clear Sans Bold" panose="020B0604020202020204" charset="0"/>
      <p:regular r:id="rId13"/>
    </p:embeddedFont>
    <p:embeddedFont>
      <p:font typeface="Clear Sans Bold Italics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946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544377" y="2625568"/>
            <a:ext cx="28575" cy="1400175"/>
          </a:xfrm>
          <a:prstGeom prst="line">
            <a:avLst/>
          </a:prstGeom>
          <a:ln w="19050" cap="rnd">
            <a:solidFill>
              <a:srgbClr val="9CBEB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V="1">
            <a:off x="12256900" y="6621309"/>
            <a:ext cx="0" cy="3153054"/>
          </a:xfrm>
          <a:prstGeom prst="line">
            <a:avLst/>
          </a:prstGeom>
          <a:ln w="19050" cap="rnd">
            <a:solidFill>
              <a:srgbClr val="9CBEB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2405517" y="6675851"/>
            <a:ext cx="5612362" cy="3042891"/>
            <a:chOff x="0" y="0"/>
            <a:chExt cx="7483150" cy="40571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83150" cy="4057187"/>
            </a:xfrm>
            <a:custGeom>
              <a:avLst/>
              <a:gdLst/>
              <a:ahLst/>
              <a:cxnLst/>
              <a:rect l="l" t="t" r="r" b="b"/>
              <a:pathLst>
                <a:path w="7483150" h="4057187">
                  <a:moveTo>
                    <a:pt x="0" y="0"/>
                  </a:moveTo>
                  <a:lnTo>
                    <a:pt x="7483150" y="0"/>
                  </a:lnTo>
                  <a:lnTo>
                    <a:pt x="7483150" y="4057187"/>
                  </a:lnTo>
                  <a:lnTo>
                    <a:pt x="0" y="4057187"/>
                  </a:lnTo>
                  <a:close/>
                </a:path>
              </a:pathLst>
            </a:custGeom>
          </p:spPr>
        </p:sp>
        <p:sp>
          <p:nvSpPr>
            <p:cNvPr id="6" name="TextBox 6"/>
            <p:cNvSpPr txBox="1"/>
            <p:nvPr/>
          </p:nvSpPr>
          <p:spPr>
            <a:xfrm>
              <a:off x="0" y="85725"/>
              <a:ext cx="7483150" cy="39714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3628"/>
                </a:lnSpc>
              </a:pPr>
              <a:r>
                <a:rPr lang="en-US" sz="3779" spc="307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Department of Computer Science, COCIS</a:t>
              </a:r>
            </a:p>
            <a:p>
              <a:pPr algn="r">
                <a:lnSpc>
                  <a:spcPts val="3628"/>
                </a:lnSpc>
              </a:pPr>
              <a:r>
                <a:rPr lang="en-US" sz="3779" spc="307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Makerere University</a:t>
              </a:r>
            </a:p>
            <a:p>
              <a:pPr algn="r">
                <a:lnSpc>
                  <a:spcPts val="3628"/>
                </a:lnSpc>
              </a:pPr>
              <a:r>
                <a:rPr lang="en-US" sz="3779" spc="307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Lecturer: Ggaliwango Marvin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9492" y="7524182"/>
            <a:ext cx="11856876" cy="2194560"/>
            <a:chOff x="0" y="0"/>
            <a:chExt cx="15809168" cy="29260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809168" cy="2926080"/>
            </a:xfrm>
            <a:custGeom>
              <a:avLst/>
              <a:gdLst/>
              <a:ahLst/>
              <a:cxnLst/>
              <a:rect l="l" t="t" r="r" b="b"/>
              <a:pathLst>
                <a:path w="15809168" h="2926080">
                  <a:moveTo>
                    <a:pt x="0" y="0"/>
                  </a:moveTo>
                  <a:lnTo>
                    <a:pt x="15809168" y="0"/>
                  </a:lnTo>
                  <a:lnTo>
                    <a:pt x="15809168" y="2926080"/>
                  </a:lnTo>
                  <a:lnTo>
                    <a:pt x="0" y="2926080"/>
                  </a:lnTo>
                  <a:close/>
                </a:path>
              </a:pathLst>
            </a:custGeom>
          </p:spPr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5809168" cy="29260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- Group Number</a:t>
              </a:r>
            </a:p>
            <a:p>
              <a:pPr algn="l">
                <a:lnSpc>
                  <a:spcPts val="3240"/>
                </a:lnSpc>
              </a:pPr>
              <a:r>
                <a:rPr lang="en-US" sz="2700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- Group Name (if any)</a:t>
              </a:r>
            </a:p>
            <a:p>
              <a:pPr algn="l">
                <a:lnSpc>
                  <a:spcPts val="3240"/>
                </a:lnSpc>
              </a:pPr>
              <a:r>
                <a:rPr lang="en-US" sz="2700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- Names &amp; University Registration Numbers of Group Members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56074" y="2616043"/>
            <a:ext cx="15170671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 i="1">
                <a:solidFill>
                  <a:srgbClr val="2E2B21"/>
                </a:solidFill>
                <a:latin typeface="Clear Sans Bold Italics"/>
                <a:ea typeface="Clear Sans Bold Italics"/>
                <a:cs typeface="Clear Sans Bold Italics"/>
                <a:sym typeface="Clear Sans Bold Italics"/>
              </a:rPr>
              <a:t>Creative Short Name of the Innovation</a:t>
            </a:r>
          </a:p>
          <a:p>
            <a:pPr algn="ctr">
              <a:lnSpc>
                <a:spcPts val="3600"/>
              </a:lnSpc>
            </a:pPr>
            <a:r>
              <a:rPr lang="en-US" sz="3000" b="1" i="1">
                <a:solidFill>
                  <a:srgbClr val="2E2B21"/>
                </a:solidFill>
                <a:latin typeface="Clear Sans Bold Italics"/>
                <a:ea typeface="Clear Sans Bold Italics"/>
                <a:cs typeface="Clear Sans Bold Italics"/>
                <a:sym typeface="Clear Sans Bold Italics"/>
              </a:rPr>
              <a:t>(Feel free to include the logo if you have one)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72952" y="4186575"/>
            <a:ext cx="1517067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i="1">
                <a:solidFill>
                  <a:srgbClr val="2E2B21"/>
                </a:solidFill>
                <a:latin typeface="Clear Sans Bold Italics"/>
                <a:ea typeface="Clear Sans Bold Italics"/>
                <a:cs typeface="Clear Sans Bold Italics"/>
                <a:sym typeface="Clear Sans Bold Italics"/>
              </a:rPr>
              <a:t>Tip: Keep it visually clean with your logo or a key image.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89953" y="4700925"/>
            <a:ext cx="16569347" cy="332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1"/>
              </a:lnSpc>
            </a:pPr>
            <a:r>
              <a:rPr lang="en-US" sz="2184" b="1" i="1">
                <a:solidFill>
                  <a:srgbClr val="DC261C"/>
                </a:solidFill>
                <a:latin typeface="Clear Sans Bold Italics"/>
                <a:ea typeface="Clear Sans Bold Italics"/>
                <a:cs typeface="Clear Sans Bold Italics"/>
                <a:sym typeface="Clear Sans Bold Italics"/>
              </a:rPr>
              <a:t>Note: Remember this is just a template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D6371C1-A693-9747-FFA7-BDB172484EA9}"/>
              </a:ext>
            </a:extLst>
          </p:cNvPr>
          <p:cNvGrpSpPr/>
          <p:nvPr/>
        </p:nvGrpSpPr>
        <p:grpSpPr>
          <a:xfrm>
            <a:off x="135060" y="31224"/>
            <a:ext cx="18137700" cy="895315"/>
            <a:chOff x="135060" y="31224"/>
            <a:chExt cx="18137700" cy="895315"/>
          </a:xfrm>
        </p:grpSpPr>
        <p:grpSp>
          <p:nvGrpSpPr>
            <p:cNvPr id="21" name="Group 8">
              <a:extLst>
                <a:ext uri="{FF2B5EF4-FFF2-40B4-BE49-F238E27FC236}">
                  <a16:creationId xmlns:a16="http://schemas.microsoft.com/office/drawing/2014/main" id="{9AC6FD71-E803-8A92-3FFF-CB4B23ED14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5060" y="81015"/>
              <a:ext cx="3721520" cy="744305"/>
              <a:chOff x="0" y="0"/>
              <a:chExt cx="3587266" cy="717454"/>
            </a:xfrm>
          </p:grpSpPr>
          <p:sp>
            <p:nvSpPr>
              <p:cNvPr id="23" name="Freeform 9" descr="Makerere University College of Computing &amp; Information Sciences (CoCIS)">
                <a:extLst>
                  <a:ext uri="{FF2B5EF4-FFF2-40B4-BE49-F238E27FC236}">
                    <a16:creationId xmlns:a16="http://schemas.microsoft.com/office/drawing/2014/main" id="{E9F05AEB-F77A-64BF-DEBA-69071960234E}"/>
                  </a:ext>
                </a:extLst>
              </p:cNvPr>
              <p:cNvSpPr/>
              <p:nvPr/>
            </p:nvSpPr>
            <p:spPr>
              <a:xfrm>
                <a:off x="0" y="0"/>
                <a:ext cx="3587242" cy="717423"/>
              </a:xfrm>
              <a:custGeom>
                <a:avLst/>
                <a:gdLst/>
                <a:ahLst/>
                <a:cxnLst/>
                <a:rect l="l" t="t" r="r" b="b"/>
                <a:pathLst>
                  <a:path w="3587242" h="717423">
                    <a:moveTo>
                      <a:pt x="0" y="0"/>
                    </a:moveTo>
                    <a:lnTo>
                      <a:pt x="3587242" y="0"/>
                    </a:lnTo>
                    <a:lnTo>
                      <a:pt x="3587242" y="717423"/>
                    </a:lnTo>
                    <a:lnTo>
                      <a:pt x="0" y="71742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b="-4"/>
                </a:stretch>
              </a:blipFill>
            </p:spPr>
          </p:sp>
        </p:grp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60C72B8-CBBE-4B1C-57E4-7F5C2A339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96600" y="31224"/>
              <a:ext cx="7376160" cy="8953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329851">
            <a:off x="442767" y="1915761"/>
            <a:ext cx="1400467" cy="0"/>
          </a:xfrm>
          <a:prstGeom prst="line">
            <a:avLst/>
          </a:prstGeom>
          <a:ln w="19050" cap="rnd">
            <a:solidFill>
              <a:srgbClr val="9CBEB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343841" y="825320"/>
            <a:ext cx="14580108" cy="2249424"/>
            <a:chOff x="0" y="0"/>
            <a:chExt cx="19440144" cy="29992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40144" cy="2999232"/>
            </a:xfrm>
            <a:custGeom>
              <a:avLst/>
              <a:gdLst/>
              <a:ahLst/>
              <a:cxnLst/>
              <a:rect l="l" t="t" r="r" b="b"/>
              <a:pathLst>
                <a:path w="19440144" h="2999232">
                  <a:moveTo>
                    <a:pt x="0" y="0"/>
                  </a:moveTo>
                  <a:lnTo>
                    <a:pt x="19440144" y="0"/>
                  </a:lnTo>
                  <a:lnTo>
                    <a:pt x="19440144" y="2999232"/>
                  </a:lnTo>
                  <a:lnTo>
                    <a:pt x="0" y="2999232"/>
                  </a:lnTo>
                  <a:close/>
                </a:path>
              </a:pathLst>
            </a:custGeom>
          </p:spPr>
        </p:sp>
        <p:sp>
          <p:nvSpPr>
            <p:cNvPr id="5" name="TextBox 5"/>
            <p:cNvSpPr txBox="1"/>
            <p:nvPr/>
          </p:nvSpPr>
          <p:spPr>
            <a:xfrm>
              <a:off x="0" y="104775"/>
              <a:ext cx="19440144" cy="28944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00"/>
                </a:lnSpc>
              </a:pPr>
              <a:r>
                <a:rPr lang="en-US" sz="5000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The Problem 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43841" y="3512722"/>
            <a:ext cx="14580108" cy="2250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4"/>
              </a:lnSpc>
              <a:spcBef>
                <a:spcPct val="0"/>
              </a:spcBef>
            </a:pPr>
            <a:r>
              <a:rPr lang="en-US" sz="3300" b="1">
                <a:solidFill>
                  <a:srgbClr val="000000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Content:</a:t>
            </a:r>
          </a:p>
          <a:p>
            <a:pPr marL="712470" lvl="1" indent="-356235" algn="l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What’s the problem?</a:t>
            </a:r>
          </a:p>
          <a:p>
            <a:pPr marL="712470" lvl="1" indent="-356235" algn="l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Who is affected?</a:t>
            </a:r>
          </a:p>
          <a:p>
            <a:pPr marL="712470" lvl="1" indent="-356235" algn="l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Why does it matter?</a:t>
            </a:r>
          </a:p>
          <a:p>
            <a:pPr marL="712470" lvl="1" indent="-356235" algn="l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Include a relatable stat or story (especially local context).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343841" y="1950032"/>
            <a:ext cx="14189373" cy="2189141"/>
            <a:chOff x="0" y="0"/>
            <a:chExt cx="19440144" cy="299923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440144" cy="2999232"/>
            </a:xfrm>
            <a:custGeom>
              <a:avLst/>
              <a:gdLst/>
              <a:ahLst/>
              <a:cxnLst/>
              <a:rect l="l" t="t" r="r" b="b"/>
              <a:pathLst>
                <a:path w="19440144" h="2999232">
                  <a:moveTo>
                    <a:pt x="0" y="0"/>
                  </a:moveTo>
                  <a:lnTo>
                    <a:pt x="19440144" y="0"/>
                  </a:lnTo>
                  <a:lnTo>
                    <a:pt x="19440144" y="2999232"/>
                  </a:lnTo>
                  <a:lnTo>
                    <a:pt x="0" y="2999232"/>
                  </a:lnTo>
                  <a:close/>
                </a:path>
              </a:pathLst>
            </a:custGeom>
          </p:spPr>
        </p:sp>
        <p:sp>
          <p:nvSpPr>
            <p:cNvPr id="16" name="TextBox 16"/>
            <p:cNvSpPr txBox="1"/>
            <p:nvPr/>
          </p:nvSpPr>
          <p:spPr>
            <a:xfrm>
              <a:off x="0" y="85725"/>
              <a:ext cx="19440144" cy="29135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39"/>
                </a:lnSpc>
              </a:pPr>
              <a:r>
                <a:rPr lang="en-US" sz="3999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Purpose: Define the key problem you are solving.</a:t>
              </a:r>
            </a:p>
            <a:p>
              <a:pPr algn="l">
                <a:lnSpc>
                  <a:spcPts val="5599"/>
                </a:lnSpc>
              </a:pPr>
              <a:endParaRPr lang="en-US" sz="3999">
                <a:solidFill>
                  <a:srgbClr val="474233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sp>
        <p:nvSpPr>
          <p:cNvPr id="17" name="Freeform 17"/>
          <p:cNvSpPr/>
          <p:nvPr/>
        </p:nvSpPr>
        <p:spPr>
          <a:xfrm>
            <a:off x="16974161" y="8880684"/>
            <a:ext cx="1178779" cy="1230843"/>
          </a:xfrm>
          <a:custGeom>
            <a:avLst/>
            <a:gdLst/>
            <a:ahLst/>
            <a:cxnLst/>
            <a:rect l="l" t="t" r="r" b="b"/>
            <a:pathLst>
              <a:path w="1178779" h="1230843">
                <a:moveTo>
                  <a:pt x="0" y="0"/>
                </a:moveTo>
                <a:lnTo>
                  <a:pt x="1178779" y="0"/>
                </a:lnTo>
                <a:lnTo>
                  <a:pt x="1178779" y="1230843"/>
                </a:lnTo>
                <a:lnTo>
                  <a:pt x="0" y="12308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82164">
            <a:off x="219819" y="7765806"/>
            <a:ext cx="1874937" cy="2229756"/>
          </a:xfrm>
          <a:custGeom>
            <a:avLst/>
            <a:gdLst/>
            <a:ahLst/>
            <a:cxnLst/>
            <a:rect l="l" t="t" r="r" b="b"/>
            <a:pathLst>
              <a:path w="1874937" h="2229756">
                <a:moveTo>
                  <a:pt x="0" y="0"/>
                </a:moveTo>
                <a:lnTo>
                  <a:pt x="1874937" y="0"/>
                </a:lnTo>
                <a:lnTo>
                  <a:pt x="1874937" y="2229756"/>
                </a:lnTo>
                <a:lnTo>
                  <a:pt x="0" y="22297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-3849010" y="6312665"/>
            <a:ext cx="1517067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i="1">
                <a:solidFill>
                  <a:srgbClr val="2E2B21"/>
                </a:solidFill>
                <a:latin typeface="Clear Sans Bold Italics"/>
                <a:ea typeface="Clear Sans Bold Italics"/>
                <a:cs typeface="Clear Sans Bold Italics"/>
                <a:sym typeface="Clear Sans Bold Italics"/>
              </a:rPr>
              <a:t>Tip: Keep it visually clean &amp; not cluttered.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23A450E-56B0-B347-91BE-B109F179D3AF}"/>
              </a:ext>
            </a:extLst>
          </p:cNvPr>
          <p:cNvGrpSpPr/>
          <p:nvPr/>
        </p:nvGrpSpPr>
        <p:grpSpPr>
          <a:xfrm>
            <a:off x="135060" y="31224"/>
            <a:ext cx="18137700" cy="895315"/>
            <a:chOff x="135060" y="31224"/>
            <a:chExt cx="18137700" cy="895315"/>
          </a:xfrm>
        </p:grpSpPr>
        <p:grpSp>
          <p:nvGrpSpPr>
            <p:cNvPr id="21" name="Group 8">
              <a:extLst>
                <a:ext uri="{FF2B5EF4-FFF2-40B4-BE49-F238E27FC236}">
                  <a16:creationId xmlns:a16="http://schemas.microsoft.com/office/drawing/2014/main" id="{B8D480F3-DEDF-A722-D1B6-43C8868357A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5060" y="81015"/>
              <a:ext cx="3721520" cy="744305"/>
              <a:chOff x="0" y="0"/>
              <a:chExt cx="3587266" cy="717454"/>
            </a:xfrm>
          </p:grpSpPr>
          <p:sp>
            <p:nvSpPr>
              <p:cNvPr id="23" name="Freeform 9" descr="Makerere University College of Computing &amp; Information Sciences (CoCIS)">
                <a:extLst>
                  <a:ext uri="{FF2B5EF4-FFF2-40B4-BE49-F238E27FC236}">
                    <a16:creationId xmlns:a16="http://schemas.microsoft.com/office/drawing/2014/main" id="{6119C36E-BCFD-A0EC-3B6F-2596093EB1E8}"/>
                  </a:ext>
                </a:extLst>
              </p:cNvPr>
              <p:cNvSpPr/>
              <p:nvPr/>
            </p:nvSpPr>
            <p:spPr>
              <a:xfrm>
                <a:off x="0" y="0"/>
                <a:ext cx="3587242" cy="717423"/>
              </a:xfrm>
              <a:custGeom>
                <a:avLst/>
                <a:gdLst/>
                <a:ahLst/>
                <a:cxnLst/>
                <a:rect l="l" t="t" r="r" b="b"/>
                <a:pathLst>
                  <a:path w="3587242" h="717423">
                    <a:moveTo>
                      <a:pt x="0" y="0"/>
                    </a:moveTo>
                    <a:lnTo>
                      <a:pt x="3587242" y="0"/>
                    </a:lnTo>
                    <a:lnTo>
                      <a:pt x="3587242" y="717423"/>
                    </a:lnTo>
                    <a:lnTo>
                      <a:pt x="0" y="71742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b="-4"/>
                </a:stretch>
              </a:blipFill>
            </p:spPr>
          </p:sp>
        </p:grp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404A041-27E7-BBE4-3502-4B4A47BA6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96600" y="31224"/>
              <a:ext cx="7376160" cy="8953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329851">
            <a:off x="442767" y="1915761"/>
            <a:ext cx="1400467" cy="0"/>
          </a:xfrm>
          <a:prstGeom prst="line">
            <a:avLst/>
          </a:prstGeom>
          <a:ln w="19050" cap="rnd">
            <a:solidFill>
              <a:srgbClr val="9CBEB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343841" y="825320"/>
            <a:ext cx="14580108" cy="2249424"/>
            <a:chOff x="0" y="0"/>
            <a:chExt cx="19440144" cy="29992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40144" cy="2999232"/>
            </a:xfrm>
            <a:custGeom>
              <a:avLst/>
              <a:gdLst/>
              <a:ahLst/>
              <a:cxnLst/>
              <a:rect l="l" t="t" r="r" b="b"/>
              <a:pathLst>
                <a:path w="19440144" h="2999232">
                  <a:moveTo>
                    <a:pt x="0" y="0"/>
                  </a:moveTo>
                  <a:lnTo>
                    <a:pt x="19440144" y="0"/>
                  </a:lnTo>
                  <a:lnTo>
                    <a:pt x="19440144" y="2999232"/>
                  </a:lnTo>
                  <a:lnTo>
                    <a:pt x="0" y="2999232"/>
                  </a:lnTo>
                  <a:close/>
                </a:path>
              </a:pathLst>
            </a:custGeom>
          </p:spPr>
        </p:sp>
        <p:sp>
          <p:nvSpPr>
            <p:cNvPr id="5" name="TextBox 5"/>
            <p:cNvSpPr txBox="1"/>
            <p:nvPr/>
          </p:nvSpPr>
          <p:spPr>
            <a:xfrm>
              <a:off x="0" y="104775"/>
              <a:ext cx="19440144" cy="28944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00"/>
                </a:lnSpc>
              </a:pPr>
              <a:r>
                <a:rPr lang="en-US" sz="5000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The Solution 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43841" y="3512722"/>
            <a:ext cx="14580108" cy="1802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4"/>
              </a:lnSpc>
              <a:spcBef>
                <a:spcPct val="0"/>
              </a:spcBef>
            </a:pPr>
            <a:r>
              <a:rPr lang="en-US" sz="3300" b="1">
                <a:solidFill>
                  <a:srgbClr val="000000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Content:</a:t>
            </a:r>
          </a:p>
          <a:p>
            <a:pPr marL="712470" lvl="1" indent="-356235" algn="l">
              <a:lnSpc>
                <a:spcPts val="3564"/>
              </a:lnSpc>
              <a:spcBef>
                <a:spcPct val="0"/>
              </a:spcBef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Describe your AI-powered or intelligent system solution.</a:t>
            </a:r>
          </a:p>
          <a:p>
            <a:pPr marL="712470" lvl="1" indent="-356235" algn="l">
              <a:lnSpc>
                <a:spcPts val="3564"/>
              </a:lnSpc>
              <a:spcBef>
                <a:spcPct val="0"/>
              </a:spcBef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Show how it works differently or better than existing approaches.</a:t>
            </a:r>
          </a:p>
          <a:p>
            <a:pPr marL="712470" lvl="1" indent="-356235" algn="l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Mention your key features or unique value proposition.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-3758970" y="9486581"/>
            <a:ext cx="1517067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i="1">
                <a:solidFill>
                  <a:srgbClr val="2E2B21"/>
                </a:solidFill>
                <a:latin typeface="Clear Sans Bold Italics"/>
                <a:ea typeface="Clear Sans Bold Italics"/>
                <a:cs typeface="Clear Sans Bold Italics"/>
                <a:sym typeface="Clear Sans Bold Italics"/>
              </a:rPr>
              <a:t>Tip: Keep it visually clean &amp; not cluttered.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343841" y="1950032"/>
            <a:ext cx="14189373" cy="2189141"/>
            <a:chOff x="0" y="0"/>
            <a:chExt cx="19440144" cy="299923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440144" cy="2999232"/>
            </a:xfrm>
            <a:custGeom>
              <a:avLst/>
              <a:gdLst/>
              <a:ahLst/>
              <a:cxnLst/>
              <a:rect l="l" t="t" r="r" b="b"/>
              <a:pathLst>
                <a:path w="19440144" h="2999232">
                  <a:moveTo>
                    <a:pt x="0" y="0"/>
                  </a:moveTo>
                  <a:lnTo>
                    <a:pt x="19440144" y="0"/>
                  </a:lnTo>
                  <a:lnTo>
                    <a:pt x="19440144" y="2999232"/>
                  </a:lnTo>
                  <a:lnTo>
                    <a:pt x="0" y="2999232"/>
                  </a:lnTo>
                  <a:close/>
                </a:path>
              </a:pathLst>
            </a:custGeom>
          </p:spPr>
        </p:sp>
        <p:sp>
          <p:nvSpPr>
            <p:cNvPr id="17" name="TextBox 17"/>
            <p:cNvSpPr txBox="1"/>
            <p:nvPr/>
          </p:nvSpPr>
          <p:spPr>
            <a:xfrm>
              <a:off x="0" y="85725"/>
              <a:ext cx="19440144" cy="29135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39"/>
                </a:lnSpc>
              </a:pPr>
              <a:r>
                <a:rPr lang="en-US" sz="3999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Purpose: Explain how your innovation solves the problem.</a:t>
              </a:r>
            </a:p>
            <a:p>
              <a:pPr algn="l">
                <a:lnSpc>
                  <a:spcPts val="5599"/>
                </a:lnSpc>
              </a:pPr>
              <a:endParaRPr lang="en-US" sz="3999">
                <a:solidFill>
                  <a:srgbClr val="474233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sp>
        <p:nvSpPr>
          <p:cNvPr id="18" name="Freeform 18"/>
          <p:cNvSpPr/>
          <p:nvPr/>
        </p:nvSpPr>
        <p:spPr>
          <a:xfrm>
            <a:off x="16974161" y="8880684"/>
            <a:ext cx="1178779" cy="1230843"/>
          </a:xfrm>
          <a:custGeom>
            <a:avLst/>
            <a:gdLst/>
            <a:ahLst/>
            <a:cxnLst/>
            <a:rect l="l" t="t" r="r" b="b"/>
            <a:pathLst>
              <a:path w="1178779" h="1230843">
                <a:moveTo>
                  <a:pt x="0" y="0"/>
                </a:moveTo>
                <a:lnTo>
                  <a:pt x="1178779" y="0"/>
                </a:lnTo>
                <a:lnTo>
                  <a:pt x="1178779" y="1230843"/>
                </a:lnTo>
                <a:lnTo>
                  <a:pt x="0" y="12308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DBD54DA-FD7E-56C5-A298-F10A60C3AE2D}"/>
              </a:ext>
            </a:extLst>
          </p:cNvPr>
          <p:cNvGrpSpPr/>
          <p:nvPr/>
        </p:nvGrpSpPr>
        <p:grpSpPr>
          <a:xfrm>
            <a:off x="135060" y="31224"/>
            <a:ext cx="18137700" cy="895315"/>
            <a:chOff x="135060" y="31224"/>
            <a:chExt cx="18137700" cy="895315"/>
          </a:xfrm>
        </p:grpSpPr>
        <p:grpSp>
          <p:nvGrpSpPr>
            <p:cNvPr id="20" name="Group 8">
              <a:extLst>
                <a:ext uri="{FF2B5EF4-FFF2-40B4-BE49-F238E27FC236}">
                  <a16:creationId xmlns:a16="http://schemas.microsoft.com/office/drawing/2014/main" id="{00CAB44C-D0E5-0EF4-CF29-7BF15D5E572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5060" y="81015"/>
              <a:ext cx="3721520" cy="744305"/>
              <a:chOff x="0" y="0"/>
              <a:chExt cx="3587266" cy="717454"/>
            </a:xfrm>
          </p:grpSpPr>
          <p:sp>
            <p:nvSpPr>
              <p:cNvPr id="22" name="Freeform 9" descr="Makerere University College of Computing &amp; Information Sciences (CoCIS)">
                <a:extLst>
                  <a:ext uri="{FF2B5EF4-FFF2-40B4-BE49-F238E27FC236}">
                    <a16:creationId xmlns:a16="http://schemas.microsoft.com/office/drawing/2014/main" id="{0BA84583-AD1F-562D-D102-DC24AC037089}"/>
                  </a:ext>
                </a:extLst>
              </p:cNvPr>
              <p:cNvSpPr/>
              <p:nvPr/>
            </p:nvSpPr>
            <p:spPr>
              <a:xfrm>
                <a:off x="0" y="0"/>
                <a:ext cx="3587242" cy="717423"/>
              </a:xfrm>
              <a:custGeom>
                <a:avLst/>
                <a:gdLst/>
                <a:ahLst/>
                <a:cxnLst/>
                <a:rect l="l" t="t" r="r" b="b"/>
                <a:pathLst>
                  <a:path w="3587242" h="717423">
                    <a:moveTo>
                      <a:pt x="0" y="0"/>
                    </a:moveTo>
                    <a:lnTo>
                      <a:pt x="3587242" y="0"/>
                    </a:lnTo>
                    <a:lnTo>
                      <a:pt x="3587242" y="717423"/>
                    </a:lnTo>
                    <a:lnTo>
                      <a:pt x="0" y="71742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b="-4"/>
                </a:stretch>
              </a:blipFill>
            </p:spPr>
          </p: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0B6D96B-E64F-D326-8ED5-03F9B5821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96600" y="31224"/>
              <a:ext cx="7376160" cy="8953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329851">
            <a:off x="442767" y="1915761"/>
            <a:ext cx="1400467" cy="0"/>
          </a:xfrm>
          <a:prstGeom prst="line">
            <a:avLst/>
          </a:prstGeom>
          <a:ln w="19050" cap="rnd">
            <a:solidFill>
              <a:srgbClr val="9CBEB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343841" y="825320"/>
            <a:ext cx="14580108" cy="2249424"/>
            <a:chOff x="0" y="0"/>
            <a:chExt cx="19440144" cy="29992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40144" cy="2999232"/>
            </a:xfrm>
            <a:custGeom>
              <a:avLst/>
              <a:gdLst/>
              <a:ahLst/>
              <a:cxnLst/>
              <a:rect l="l" t="t" r="r" b="b"/>
              <a:pathLst>
                <a:path w="19440144" h="2999232">
                  <a:moveTo>
                    <a:pt x="0" y="0"/>
                  </a:moveTo>
                  <a:lnTo>
                    <a:pt x="19440144" y="0"/>
                  </a:lnTo>
                  <a:lnTo>
                    <a:pt x="19440144" y="2999232"/>
                  </a:lnTo>
                  <a:lnTo>
                    <a:pt x="0" y="2999232"/>
                  </a:lnTo>
                  <a:close/>
                </a:path>
              </a:pathLst>
            </a:custGeom>
          </p:spPr>
        </p:sp>
        <p:sp>
          <p:nvSpPr>
            <p:cNvPr id="5" name="TextBox 5"/>
            <p:cNvSpPr txBox="1"/>
            <p:nvPr/>
          </p:nvSpPr>
          <p:spPr>
            <a:xfrm>
              <a:off x="0" y="104775"/>
              <a:ext cx="19440144" cy="28944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00"/>
                </a:lnSpc>
              </a:pPr>
              <a:r>
                <a:rPr lang="en-US" sz="5000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Technology &amp; Architecture  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43841" y="3512722"/>
            <a:ext cx="14580108" cy="1802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4"/>
              </a:lnSpc>
              <a:spcBef>
                <a:spcPct val="0"/>
              </a:spcBef>
            </a:pPr>
            <a:r>
              <a:rPr lang="en-US" sz="3300" b="1">
                <a:solidFill>
                  <a:srgbClr val="000000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Content:</a:t>
            </a:r>
          </a:p>
          <a:p>
            <a:pPr marL="712470" lvl="1" indent="-356235" algn="l">
              <a:lnSpc>
                <a:spcPts val="3564"/>
              </a:lnSpc>
              <a:spcBef>
                <a:spcPct val="0"/>
              </a:spcBef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Technologies used (e.g., Python, TensorFlow, Flutter, Firebase, etc.).</a:t>
            </a:r>
          </a:p>
          <a:p>
            <a:pPr marL="712470" lvl="1" indent="-356235" algn="l">
              <a:lnSpc>
                <a:spcPts val="3564"/>
              </a:lnSpc>
              <a:spcBef>
                <a:spcPct val="0"/>
              </a:spcBef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Simple architecture or workflow diagram.</a:t>
            </a:r>
          </a:p>
          <a:p>
            <a:pPr marL="712470" lvl="1" indent="-356235" algn="l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Any AI models, APIs, or data sources used.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-1733066" y="9419051"/>
            <a:ext cx="1517067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i="1">
                <a:solidFill>
                  <a:srgbClr val="2E2B21"/>
                </a:solidFill>
                <a:latin typeface="Clear Sans Bold Italics"/>
                <a:ea typeface="Clear Sans Bold Italics"/>
                <a:cs typeface="Clear Sans Bold Italics"/>
                <a:sym typeface="Clear Sans Bold Italics"/>
              </a:rPr>
              <a:t>Tip: Keep the visuals simple; focus on the “intelligence” in your system.ered.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343841" y="1755903"/>
            <a:ext cx="14189373" cy="2189141"/>
            <a:chOff x="0" y="0"/>
            <a:chExt cx="19440144" cy="299923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440144" cy="2999232"/>
            </a:xfrm>
            <a:custGeom>
              <a:avLst/>
              <a:gdLst/>
              <a:ahLst/>
              <a:cxnLst/>
              <a:rect l="l" t="t" r="r" b="b"/>
              <a:pathLst>
                <a:path w="19440144" h="2999232">
                  <a:moveTo>
                    <a:pt x="0" y="0"/>
                  </a:moveTo>
                  <a:lnTo>
                    <a:pt x="19440144" y="0"/>
                  </a:lnTo>
                  <a:lnTo>
                    <a:pt x="19440144" y="2999232"/>
                  </a:lnTo>
                  <a:lnTo>
                    <a:pt x="0" y="2999232"/>
                  </a:lnTo>
                  <a:close/>
                </a:path>
              </a:pathLst>
            </a:custGeom>
          </p:spPr>
        </p:sp>
        <p:sp>
          <p:nvSpPr>
            <p:cNvPr id="17" name="TextBox 17"/>
            <p:cNvSpPr txBox="1"/>
            <p:nvPr/>
          </p:nvSpPr>
          <p:spPr>
            <a:xfrm>
              <a:off x="0" y="85725"/>
              <a:ext cx="19440144" cy="29135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39"/>
                </a:lnSpc>
              </a:pPr>
              <a:r>
                <a:rPr lang="en-US" sz="3999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Purpose: </a:t>
              </a:r>
              <a:r>
                <a:rPr lang="en-US" sz="3999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Highlight</a:t>
              </a:r>
              <a:r>
                <a:rPr lang="en-US" sz="3999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 the technical foundation.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16974161" y="8880684"/>
            <a:ext cx="1178779" cy="1230843"/>
          </a:xfrm>
          <a:custGeom>
            <a:avLst/>
            <a:gdLst/>
            <a:ahLst/>
            <a:cxnLst/>
            <a:rect l="l" t="t" r="r" b="b"/>
            <a:pathLst>
              <a:path w="1178779" h="1230843">
                <a:moveTo>
                  <a:pt x="0" y="0"/>
                </a:moveTo>
                <a:lnTo>
                  <a:pt x="1178779" y="0"/>
                </a:lnTo>
                <a:lnTo>
                  <a:pt x="1178779" y="1230843"/>
                </a:lnTo>
                <a:lnTo>
                  <a:pt x="0" y="12308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E976384-035E-74DF-2818-B86B98B9781D}"/>
              </a:ext>
            </a:extLst>
          </p:cNvPr>
          <p:cNvGrpSpPr/>
          <p:nvPr/>
        </p:nvGrpSpPr>
        <p:grpSpPr>
          <a:xfrm>
            <a:off x="135060" y="31224"/>
            <a:ext cx="18137700" cy="895315"/>
            <a:chOff x="135060" y="31224"/>
            <a:chExt cx="18137700" cy="895315"/>
          </a:xfrm>
        </p:grpSpPr>
        <p:grpSp>
          <p:nvGrpSpPr>
            <p:cNvPr id="20" name="Group 8">
              <a:extLst>
                <a:ext uri="{FF2B5EF4-FFF2-40B4-BE49-F238E27FC236}">
                  <a16:creationId xmlns:a16="http://schemas.microsoft.com/office/drawing/2014/main" id="{1CA091ED-7008-1DC8-09D1-C71820E30C0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5060" y="81015"/>
              <a:ext cx="3721520" cy="744305"/>
              <a:chOff x="0" y="0"/>
              <a:chExt cx="3587266" cy="717454"/>
            </a:xfrm>
          </p:grpSpPr>
          <p:sp>
            <p:nvSpPr>
              <p:cNvPr id="22" name="Freeform 9" descr="Makerere University College of Computing &amp; Information Sciences (CoCIS)">
                <a:extLst>
                  <a:ext uri="{FF2B5EF4-FFF2-40B4-BE49-F238E27FC236}">
                    <a16:creationId xmlns:a16="http://schemas.microsoft.com/office/drawing/2014/main" id="{D455645A-F69D-9350-BFAA-87CE5200DFBE}"/>
                  </a:ext>
                </a:extLst>
              </p:cNvPr>
              <p:cNvSpPr/>
              <p:nvPr/>
            </p:nvSpPr>
            <p:spPr>
              <a:xfrm>
                <a:off x="0" y="0"/>
                <a:ext cx="3587242" cy="717423"/>
              </a:xfrm>
              <a:custGeom>
                <a:avLst/>
                <a:gdLst/>
                <a:ahLst/>
                <a:cxnLst/>
                <a:rect l="l" t="t" r="r" b="b"/>
                <a:pathLst>
                  <a:path w="3587242" h="717423">
                    <a:moveTo>
                      <a:pt x="0" y="0"/>
                    </a:moveTo>
                    <a:lnTo>
                      <a:pt x="3587242" y="0"/>
                    </a:lnTo>
                    <a:lnTo>
                      <a:pt x="3587242" y="717423"/>
                    </a:lnTo>
                    <a:lnTo>
                      <a:pt x="0" y="71742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b="-4"/>
                </a:stretch>
              </a:blipFill>
            </p:spPr>
          </p: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B02EC1D-3434-81C4-B514-00CAD446C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96600" y="31224"/>
              <a:ext cx="7376160" cy="8953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329851">
            <a:off x="442767" y="1915761"/>
            <a:ext cx="1400467" cy="0"/>
          </a:xfrm>
          <a:prstGeom prst="line">
            <a:avLst/>
          </a:prstGeom>
          <a:ln w="19050" cap="rnd">
            <a:solidFill>
              <a:srgbClr val="9CBEB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343841" y="825320"/>
            <a:ext cx="14580108" cy="2249424"/>
            <a:chOff x="0" y="0"/>
            <a:chExt cx="19440144" cy="29992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40144" cy="2999232"/>
            </a:xfrm>
            <a:custGeom>
              <a:avLst/>
              <a:gdLst/>
              <a:ahLst/>
              <a:cxnLst/>
              <a:rect l="l" t="t" r="r" b="b"/>
              <a:pathLst>
                <a:path w="19440144" h="2999232">
                  <a:moveTo>
                    <a:pt x="0" y="0"/>
                  </a:moveTo>
                  <a:lnTo>
                    <a:pt x="19440144" y="0"/>
                  </a:lnTo>
                  <a:lnTo>
                    <a:pt x="19440144" y="2999232"/>
                  </a:lnTo>
                  <a:lnTo>
                    <a:pt x="0" y="2999232"/>
                  </a:lnTo>
                  <a:close/>
                </a:path>
              </a:pathLst>
            </a:custGeom>
          </p:spPr>
        </p:sp>
        <p:sp>
          <p:nvSpPr>
            <p:cNvPr id="5" name="TextBox 5"/>
            <p:cNvSpPr txBox="1"/>
            <p:nvPr/>
          </p:nvSpPr>
          <p:spPr>
            <a:xfrm>
              <a:off x="0" y="104775"/>
              <a:ext cx="19440144" cy="28944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00"/>
                </a:lnSpc>
              </a:pPr>
              <a:r>
                <a:rPr lang="en-US" sz="5000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Business Model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43841" y="3512722"/>
            <a:ext cx="14580108" cy="2250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4"/>
              </a:lnSpc>
              <a:spcBef>
                <a:spcPct val="0"/>
              </a:spcBef>
            </a:pPr>
            <a:r>
              <a:rPr lang="en-US" sz="3300" b="1">
                <a:solidFill>
                  <a:srgbClr val="000000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Content:</a:t>
            </a:r>
          </a:p>
          <a:p>
            <a:pPr marL="712470" lvl="1" indent="-356235" algn="l">
              <a:lnSpc>
                <a:spcPts val="3564"/>
              </a:lnSpc>
              <a:spcBef>
                <a:spcPct val="0"/>
              </a:spcBef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Who pays or benefits? (users, partners, organizations)</a:t>
            </a:r>
          </a:p>
          <a:p>
            <a:pPr marL="712470" lvl="1" indent="-356235" algn="l">
              <a:lnSpc>
                <a:spcPts val="3564"/>
              </a:lnSpc>
              <a:spcBef>
                <a:spcPct val="0"/>
              </a:spcBef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Revenue stream or value exchange (subscription, freemium, sponsorship, etc.)</a:t>
            </a:r>
          </a:p>
          <a:p>
            <a:pPr marL="712470" lvl="1" indent="-356235" algn="l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Any potential partners or early adopters identified.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-1733066" y="9419051"/>
            <a:ext cx="1517067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i="1">
                <a:solidFill>
                  <a:srgbClr val="2E2B21"/>
                </a:solidFill>
                <a:latin typeface="Clear Sans Bold Italics"/>
                <a:ea typeface="Clear Sans Bold Italics"/>
                <a:cs typeface="Clear Sans Bold Italics"/>
                <a:sym typeface="Clear Sans Bold Italics"/>
              </a:rPr>
              <a:t>Tip: Keep the visuals simple; focus on the “intelligence” in your system.ered.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343841" y="1755903"/>
            <a:ext cx="14189373" cy="2189141"/>
            <a:chOff x="0" y="0"/>
            <a:chExt cx="19440144" cy="299923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440144" cy="2999232"/>
            </a:xfrm>
            <a:custGeom>
              <a:avLst/>
              <a:gdLst/>
              <a:ahLst/>
              <a:cxnLst/>
              <a:rect l="l" t="t" r="r" b="b"/>
              <a:pathLst>
                <a:path w="19440144" h="2999232">
                  <a:moveTo>
                    <a:pt x="0" y="0"/>
                  </a:moveTo>
                  <a:lnTo>
                    <a:pt x="19440144" y="0"/>
                  </a:lnTo>
                  <a:lnTo>
                    <a:pt x="19440144" y="2999232"/>
                  </a:lnTo>
                  <a:lnTo>
                    <a:pt x="0" y="2999232"/>
                  </a:lnTo>
                  <a:close/>
                </a:path>
              </a:pathLst>
            </a:custGeom>
          </p:spPr>
        </p:sp>
        <p:sp>
          <p:nvSpPr>
            <p:cNvPr id="17" name="TextBox 17"/>
            <p:cNvSpPr txBox="1"/>
            <p:nvPr/>
          </p:nvSpPr>
          <p:spPr>
            <a:xfrm>
              <a:off x="0" y="85725"/>
              <a:ext cx="19440144" cy="29135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39"/>
                </a:lnSpc>
              </a:pPr>
              <a:r>
                <a:rPr lang="en-US" sz="3999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Purpose: </a:t>
              </a:r>
              <a:r>
                <a:rPr lang="en-US" sz="3999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Show how your project can sustain itself or scale.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16974161" y="8880684"/>
            <a:ext cx="1178779" cy="1230843"/>
          </a:xfrm>
          <a:custGeom>
            <a:avLst/>
            <a:gdLst/>
            <a:ahLst/>
            <a:cxnLst/>
            <a:rect l="l" t="t" r="r" b="b"/>
            <a:pathLst>
              <a:path w="1178779" h="1230843">
                <a:moveTo>
                  <a:pt x="0" y="0"/>
                </a:moveTo>
                <a:lnTo>
                  <a:pt x="1178779" y="0"/>
                </a:lnTo>
                <a:lnTo>
                  <a:pt x="1178779" y="1230843"/>
                </a:lnTo>
                <a:lnTo>
                  <a:pt x="0" y="12308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9C2F6AB-EE37-4ACF-288A-6FB9757EEB9C}"/>
              </a:ext>
            </a:extLst>
          </p:cNvPr>
          <p:cNvGrpSpPr/>
          <p:nvPr/>
        </p:nvGrpSpPr>
        <p:grpSpPr>
          <a:xfrm>
            <a:off x="135060" y="31224"/>
            <a:ext cx="18137700" cy="895315"/>
            <a:chOff x="135060" y="31224"/>
            <a:chExt cx="18137700" cy="895315"/>
          </a:xfrm>
        </p:grpSpPr>
        <p:grpSp>
          <p:nvGrpSpPr>
            <p:cNvPr id="20" name="Group 8">
              <a:extLst>
                <a:ext uri="{FF2B5EF4-FFF2-40B4-BE49-F238E27FC236}">
                  <a16:creationId xmlns:a16="http://schemas.microsoft.com/office/drawing/2014/main" id="{8F01F4E2-ADDD-98EB-7BD4-01AEEC86AA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5060" y="81015"/>
              <a:ext cx="3721520" cy="744305"/>
              <a:chOff x="0" y="0"/>
              <a:chExt cx="3587266" cy="717454"/>
            </a:xfrm>
          </p:grpSpPr>
          <p:sp>
            <p:nvSpPr>
              <p:cNvPr id="22" name="Freeform 9" descr="Makerere University College of Computing &amp; Information Sciences (CoCIS)">
                <a:extLst>
                  <a:ext uri="{FF2B5EF4-FFF2-40B4-BE49-F238E27FC236}">
                    <a16:creationId xmlns:a16="http://schemas.microsoft.com/office/drawing/2014/main" id="{B4717102-D296-7497-0560-29A2896FBC78}"/>
                  </a:ext>
                </a:extLst>
              </p:cNvPr>
              <p:cNvSpPr/>
              <p:nvPr/>
            </p:nvSpPr>
            <p:spPr>
              <a:xfrm>
                <a:off x="0" y="0"/>
                <a:ext cx="3587242" cy="717423"/>
              </a:xfrm>
              <a:custGeom>
                <a:avLst/>
                <a:gdLst/>
                <a:ahLst/>
                <a:cxnLst/>
                <a:rect l="l" t="t" r="r" b="b"/>
                <a:pathLst>
                  <a:path w="3587242" h="717423">
                    <a:moveTo>
                      <a:pt x="0" y="0"/>
                    </a:moveTo>
                    <a:lnTo>
                      <a:pt x="3587242" y="0"/>
                    </a:lnTo>
                    <a:lnTo>
                      <a:pt x="3587242" y="717423"/>
                    </a:lnTo>
                    <a:lnTo>
                      <a:pt x="0" y="71742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b="-4"/>
                </a:stretch>
              </a:blipFill>
            </p:spPr>
          </p: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DD14482-07F5-6A27-988E-D3F0ECF63A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96600" y="31224"/>
              <a:ext cx="7376160" cy="8953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329851">
            <a:off x="442767" y="1915761"/>
            <a:ext cx="1400467" cy="0"/>
          </a:xfrm>
          <a:prstGeom prst="line">
            <a:avLst/>
          </a:prstGeom>
          <a:ln w="19050" cap="rnd">
            <a:solidFill>
              <a:srgbClr val="9CBEB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343841" y="825320"/>
            <a:ext cx="14580108" cy="2249424"/>
            <a:chOff x="0" y="0"/>
            <a:chExt cx="19440144" cy="29992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40144" cy="2999232"/>
            </a:xfrm>
            <a:custGeom>
              <a:avLst/>
              <a:gdLst/>
              <a:ahLst/>
              <a:cxnLst/>
              <a:rect l="l" t="t" r="r" b="b"/>
              <a:pathLst>
                <a:path w="19440144" h="2999232">
                  <a:moveTo>
                    <a:pt x="0" y="0"/>
                  </a:moveTo>
                  <a:lnTo>
                    <a:pt x="19440144" y="0"/>
                  </a:lnTo>
                  <a:lnTo>
                    <a:pt x="19440144" y="2999232"/>
                  </a:lnTo>
                  <a:lnTo>
                    <a:pt x="0" y="2999232"/>
                  </a:lnTo>
                  <a:close/>
                </a:path>
              </a:pathLst>
            </a:custGeom>
          </p:spPr>
        </p:sp>
        <p:sp>
          <p:nvSpPr>
            <p:cNvPr id="5" name="TextBox 5"/>
            <p:cNvSpPr txBox="1"/>
            <p:nvPr/>
          </p:nvSpPr>
          <p:spPr>
            <a:xfrm>
              <a:off x="0" y="104775"/>
              <a:ext cx="19440144" cy="28944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00"/>
                </a:lnSpc>
              </a:pPr>
              <a:r>
                <a:rPr lang="en-US" sz="5000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Future Plans &amp; The Ask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43841" y="3512722"/>
            <a:ext cx="14580108" cy="2250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4"/>
              </a:lnSpc>
              <a:spcBef>
                <a:spcPct val="0"/>
              </a:spcBef>
            </a:pPr>
            <a:r>
              <a:rPr lang="en-US" sz="3300" b="1">
                <a:solidFill>
                  <a:srgbClr val="000000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Content:</a:t>
            </a:r>
          </a:p>
          <a:p>
            <a:pPr marL="712470" lvl="1" indent="-356235" algn="l">
              <a:lnSpc>
                <a:spcPts val="3564"/>
              </a:lnSpc>
              <a:spcBef>
                <a:spcPct val="0"/>
              </a:spcBef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What do you need next? (mentorship, funding, incubation, users)</a:t>
            </a:r>
          </a:p>
          <a:p>
            <a:pPr marL="712470" lvl="1" indent="-356235" algn="l">
              <a:lnSpc>
                <a:spcPts val="3564"/>
              </a:lnSpc>
              <a:spcBef>
                <a:spcPct val="0"/>
              </a:spcBef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Your vision for growth or scaling.</a:t>
            </a:r>
          </a:p>
          <a:p>
            <a:pPr marL="712470" lvl="1" indent="-356235" algn="l">
              <a:lnSpc>
                <a:spcPts val="3564"/>
              </a:lnSpc>
              <a:spcBef>
                <a:spcPct val="0"/>
              </a:spcBef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One powerful closing statement or quote.</a:t>
            </a:r>
          </a:p>
          <a:p>
            <a:pPr algn="l">
              <a:lnSpc>
                <a:spcPts val="3564"/>
              </a:lnSpc>
            </a:pPr>
            <a:endParaRPr lang="en-US" sz="3300">
              <a:solidFill>
                <a:srgbClr val="000000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1343841" y="1755903"/>
            <a:ext cx="14189373" cy="2189141"/>
            <a:chOff x="0" y="0"/>
            <a:chExt cx="19440144" cy="299923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440144" cy="2999232"/>
            </a:xfrm>
            <a:custGeom>
              <a:avLst/>
              <a:gdLst/>
              <a:ahLst/>
              <a:cxnLst/>
              <a:rect l="l" t="t" r="r" b="b"/>
              <a:pathLst>
                <a:path w="19440144" h="2999232">
                  <a:moveTo>
                    <a:pt x="0" y="0"/>
                  </a:moveTo>
                  <a:lnTo>
                    <a:pt x="19440144" y="0"/>
                  </a:lnTo>
                  <a:lnTo>
                    <a:pt x="19440144" y="2999232"/>
                  </a:lnTo>
                  <a:lnTo>
                    <a:pt x="0" y="2999232"/>
                  </a:lnTo>
                  <a:close/>
                </a:path>
              </a:pathLst>
            </a:custGeom>
          </p:spPr>
        </p:sp>
        <p:sp>
          <p:nvSpPr>
            <p:cNvPr id="16" name="TextBox 16"/>
            <p:cNvSpPr txBox="1"/>
            <p:nvPr/>
          </p:nvSpPr>
          <p:spPr>
            <a:xfrm>
              <a:off x="0" y="85725"/>
              <a:ext cx="19440144" cy="29135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39"/>
                </a:lnSpc>
              </a:pPr>
              <a:r>
                <a:rPr lang="en-US" sz="3999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Purpose: </a:t>
              </a:r>
              <a:r>
                <a:rPr lang="en-US" sz="3999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End strong with your next steps.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16974161" y="8880684"/>
            <a:ext cx="1178779" cy="1230843"/>
          </a:xfrm>
          <a:custGeom>
            <a:avLst/>
            <a:gdLst/>
            <a:ahLst/>
            <a:cxnLst/>
            <a:rect l="l" t="t" r="r" b="b"/>
            <a:pathLst>
              <a:path w="1178779" h="1230843">
                <a:moveTo>
                  <a:pt x="0" y="0"/>
                </a:moveTo>
                <a:lnTo>
                  <a:pt x="1178779" y="0"/>
                </a:lnTo>
                <a:lnTo>
                  <a:pt x="1178779" y="1230843"/>
                </a:lnTo>
                <a:lnTo>
                  <a:pt x="0" y="12308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35060" y="9343706"/>
            <a:ext cx="2806442" cy="852704"/>
          </a:xfrm>
          <a:custGeom>
            <a:avLst/>
            <a:gdLst/>
            <a:ahLst/>
            <a:cxnLst/>
            <a:rect l="l" t="t" r="r" b="b"/>
            <a:pathLst>
              <a:path w="2806442" h="852704">
                <a:moveTo>
                  <a:pt x="0" y="0"/>
                </a:moveTo>
                <a:lnTo>
                  <a:pt x="2806442" y="0"/>
                </a:lnTo>
                <a:lnTo>
                  <a:pt x="2806442" y="852703"/>
                </a:lnTo>
                <a:lnTo>
                  <a:pt x="0" y="8527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048559" y="9455733"/>
            <a:ext cx="1517067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i="1">
                <a:solidFill>
                  <a:srgbClr val="DC261C"/>
                </a:solidFill>
                <a:latin typeface="Clear Sans Bold Italics"/>
                <a:ea typeface="Clear Sans Bold Italics"/>
                <a:cs typeface="Clear Sans Bold Italics"/>
                <a:sym typeface="Clear Sans Bold Italics"/>
              </a:rPr>
              <a:t>Tip: Avoid long videos — one GIF, image, or short clip or simple walkthrough is enough.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98CF63F-A169-842D-4C86-343DA7C56852}"/>
              </a:ext>
            </a:extLst>
          </p:cNvPr>
          <p:cNvGrpSpPr/>
          <p:nvPr/>
        </p:nvGrpSpPr>
        <p:grpSpPr>
          <a:xfrm>
            <a:off x="135060" y="31224"/>
            <a:ext cx="18137700" cy="895315"/>
            <a:chOff x="135060" y="31224"/>
            <a:chExt cx="18137700" cy="895315"/>
          </a:xfrm>
        </p:grpSpPr>
        <p:grpSp>
          <p:nvGrpSpPr>
            <p:cNvPr id="21" name="Group 8">
              <a:extLst>
                <a:ext uri="{FF2B5EF4-FFF2-40B4-BE49-F238E27FC236}">
                  <a16:creationId xmlns:a16="http://schemas.microsoft.com/office/drawing/2014/main" id="{6AA7C930-C866-F58A-90FF-FAC0B1B7BA7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5060" y="81015"/>
              <a:ext cx="3721520" cy="744305"/>
              <a:chOff x="0" y="0"/>
              <a:chExt cx="3587266" cy="717454"/>
            </a:xfrm>
          </p:grpSpPr>
          <p:sp>
            <p:nvSpPr>
              <p:cNvPr id="23" name="Freeform 9" descr="Makerere University College of Computing &amp; Information Sciences (CoCIS)">
                <a:extLst>
                  <a:ext uri="{FF2B5EF4-FFF2-40B4-BE49-F238E27FC236}">
                    <a16:creationId xmlns:a16="http://schemas.microsoft.com/office/drawing/2014/main" id="{55CE45B3-B14F-1AE8-1C67-CC59A0E2F401}"/>
                  </a:ext>
                </a:extLst>
              </p:cNvPr>
              <p:cNvSpPr/>
              <p:nvPr/>
            </p:nvSpPr>
            <p:spPr>
              <a:xfrm>
                <a:off x="0" y="0"/>
                <a:ext cx="3587242" cy="717423"/>
              </a:xfrm>
              <a:custGeom>
                <a:avLst/>
                <a:gdLst/>
                <a:ahLst/>
                <a:cxnLst/>
                <a:rect l="l" t="t" r="r" b="b"/>
                <a:pathLst>
                  <a:path w="3587242" h="717423">
                    <a:moveTo>
                      <a:pt x="0" y="0"/>
                    </a:moveTo>
                    <a:lnTo>
                      <a:pt x="3587242" y="0"/>
                    </a:lnTo>
                    <a:lnTo>
                      <a:pt x="3587242" y="717423"/>
                    </a:lnTo>
                    <a:lnTo>
                      <a:pt x="0" y="71742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b="-4"/>
                </a:stretch>
              </a:blipFill>
            </p:spPr>
          </p:sp>
        </p:grp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205A4FA-4AA1-A357-AAF0-404545F6B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96600" y="31224"/>
              <a:ext cx="7376160" cy="8953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329851">
            <a:off x="442767" y="1915761"/>
            <a:ext cx="1400467" cy="0"/>
          </a:xfrm>
          <a:prstGeom prst="line">
            <a:avLst/>
          </a:prstGeom>
          <a:ln w="19050" cap="rnd">
            <a:solidFill>
              <a:srgbClr val="9CBEB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343841" y="825320"/>
            <a:ext cx="14580108" cy="2249424"/>
            <a:chOff x="0" y="0"/>
            <a:chExt cx="19440144" cy="29992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40144" cy="2999232"/>
            </a:xfrm>
            <a:custGeom>
              <a:avLst/>
              <a:gdLst/>
              <a:ahLst/>
              <a:cxnLst/>
              <a:rect l="l" t="t" r="r" b="b"/>
              <a:pathLst>
                <a:path w="19440144" h="2999232">
                  <a:moveTo>
                    <a:pt x="0" y="0"/>
                  </a:moveTo>
                  <a:lnTo>
                    <a:pt x="19440144" y="0"/>
                  </a:lnTo>
                  <a:lnTo>
                    <a:pt x="19440144" y="2999232"/>
                  </a:lnTo>
                  <a:lnTo>
                    <a:pt x="0" y="2999232"/>
                  </a:lnTo>
                  <a:close/>
                </a:path>
              </a:pathLst>
            </a:custGeom>
          </p:spPr>
        </p:sp>
        <p:sp>
          <p:nvSpPr>
            <p:cNvPr id="5" name="TextBox 5"/>
            <p:cNvSpPr txBox="1"/>
            <p:nvPr/>
          </p:nvSpPr>
          <p:spPr>
            <a:xfrm>
              <a:off x="0" y="104775"/>
              <a:ext cx="19440144" cy="28944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00"/>
                </a:lnSpc>
              </a:pPr>
              <a:r>
                <a:rPr lang="en-US" sz="5000" b="1">
                  <a:solidFill>
                    <a:srgbClr val="474233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Demo / Prototype 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43841" y="3512722"/>
            <a:ext cx="14580108" cy="2250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4"/>
              </a:lnSpc>
              <a:spcBef>
                <a:spcPct val="0"/>
              </a:spcBef>
            </a:pPr>
            <a:r>
              <a:rPr lang="en-US" sz="3300" b="1">
                <a:solidFill>
                  <a:srgbClr val="000000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Content:</a:t>
            </a:r>
          </a:p>
          <a:p>
            <a:pPr marL="712470" lvl="1" indent="-356235" algn="l">
              <a:lnSpc>
                <a:spcPts val="3564"/>
              </a:lnSpc>
              <a:spcBef>
                <a:spcPct val="0"/>
              </a:spcBef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Screenshot or live demo of your app/system.</a:t>
            </a:r>
          </a:p>
          <a:p>
            <a:pPr marL="712470" lvl="1" indent="-356235" algn="l">
              <a:lnSpc>
                <a:spcPts val="3564"/>
              </a:lnSpc>
              <a:spcBef>
                <a:spcPct val="0"/>
              </a:spcBef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Key functionality or user flow (brief and visual).</a:t>
            </a:r>
          </a:p>
          <a:p>
            <a:pPr marL="712470" lvl="1" indent="-356235" algn="l">
              <a:lnSpc>
                <a:spcPts val="3564"/>
              </a:lnSpc>
              <a:spcBef>
                <a:spcPct val="0"/>
              </a:spcBef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What stage you’re at (prototype, MVP, beta, etc.).</a:t>
            </a:r>
          </a:p>
          <a:p>
            <a:pPr algn="l">
              <a:lnSpc>
                <a:spcPts val="3564"/>
              </a:lnSpc>
            </a:pPr>
            <a:endParaRPr lang="en-US" sz="3300">
              <a:solidFill>
                <a:srgbClr val="000000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1343841" y="1755903"/>
            <a:ext cx="14189373" cy="2189141"/>
            <a:chOff x="0" y="0"/>
            <a:chExt cx="19440144" cy="299923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440144" cy="2999232"/>
            </a:xfrm>
            <a:custGeom>
              <a:avLst/>
              <a:gdLst/>
              <a:ahLst/>
              <a:cxnLst/>
              <a:rect l="l" t="t" r="r" b="b"/>
              <a:pathLst>
                <a:path w="19440144" h="2999232">
                  <a:moveTo>
                    <a:pt x="0" y="0"/>
                  </a:moveTo>
                  <a:lnTo>
                    <a:pt x="19440144" y="0"/>
                  </a:lnTo>
                  <a:lnTo>
                    <a:pt x="19440144" y="2999232"/>
                  </a:lnTo>
                  <a:lnTo>
                    <a:pt x="0" y="2999232"/>
                  </a:lnTo>
                  <a:close/>
                </a:path>
              </a:pathLst>
            </a:custGeom>
          </p:spPr>
        </p:sp>
        <p:sp>
          <p:nvSpPr>
            <p:cNvPr id="16" name="TextBox 16"/>
            <p:cNvSpPr txBox="1"/>
            <p:nvPr/>
          </p:nvSpPr>
          <p:spPr>
            <a:xfrm>
              <a:off x="0" y="85725"/>
              <a:ext cx="19440144" cy="29135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39"/>
                </a:lnSpc>
              </a:pPr>
              <a:r>
                <a:rPr lang="en-US" sz="3999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Purpose: S</a:t>
              </a:r>
              <a:r>
                <a:rPr lang="en-US" sz="3999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how proof of execution or working prototype.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16974161" y="8880684"/>
            <a:ext cx="1178779" cy="1230843"/>
          </a:xfrm>
          <a:custGeom>
            <a:avLst/>
            <a:gdLst/>
            <a:ahLst/>
            <a:cxnLst/>
            <a:rect l="l" t="t" r="r" b="b"/>
            <a:pathLst>
              <a:path w="1178779" h="1230843">
                <a:moveTo>
                  <a:pt x="0" y="0"/>
                </a:moveTo>
                <a:lnTo>
                  <a:pt x="1178779" y="0"/>
                </a:lnTo>
                <a:lnTo>
                  <a:pt x="1178779" y="1230843"/>
                </a:lnTo>
                <a:lnTo>
                  <a:pt x="0" y="12308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35060" y="9343706"/>
            <a:ext cx="2806442" cy="852704"/>
          </a:xfrm>
          <a:custGeom>
            <a:avLst/>
            <a:gdLst/>
            <a:ahLst/>
            <a:cxnLst/>
            <a:rect l="l" t="t" r="r" b="b"/>
            <a:pathLst>
              <a:path w="2806442" h="852704">
                <a:moveTo>
                  <a:pt x="0" y="0"/>
                </a:moveTo>
                <a:lnTo>
                  <a:pt x="2806442" y="0"/>
                </a:lnTo>
                <a:lnTo>
                  <a:pt x="2806442" y="852703"/>
                </a:lnTo>
                <a:lnTo>
                  <a:pt x="0" y="8527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362543" y="9608133"/>
            <a:ext cx="1517067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i="1">
                <a:solidFill>
                  <a:srgbClr val="2E2B21"/>
                </a:solidFill>
                <a:latin typeface="Clear Sans Bold Italics"/>
                <a:ea typeface="Clear Sans Bold Italics"/>
                <a:cs typeface="Clear Sans Bold Italics"/>
                <a:sym typeface="Clear Sans Bold Italics"/>
              </a:rPr>
              <a:t>Tip: Keep the visuals simple; focus on the “intelligence” in your system.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CC501C2-E646-A337-8271-FAE6EBC5BA06}"/>
              </a:ext>
            </a:extLst>
          </p:cNvPr>
          <p:cNvGrpSpPr/>
          <p:nvPr/>
        </p:nvGrpSpPr>
        <p:grpSpPr>
          <a:xfrm>
            <a:off x="135060" y="31224"/>
            <a:ext cx="18137700" cy="895315"/>
            <a:chOff x="135060" y="31224"/>
            <a:chExt cx="18137700" cy="895315"/>
          </a:xfrm>
        </p:grpSpPr>
        <p:grpSp>
          <p:nvGrpSpPr>
            <p:cNvPr id="21" name="Group 8">
              <a:extLst>
                <a:ext uri="{FF2B5EF4-FFF2-40B4-BE49-F238E27FC236}">
                  <a16:creationId xmlns:a16="http://schemas.microsoft.com/office/drawing/2014/main" id="{77024DAE-DF2A-6046-44FF-8AB9D35A647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5060" y="81015"/>
              <a:ext cx="3721520" cy="744305"/>
              <a:chOff x="0" y="0"/>
              <a:chExt cx="3587266" cy="717454"/>
            </a:xfrm>
          </p:grpSpPr>
          <p:sp>
            <p:nvSpPr>
              <p:cNvPr id="23" name="Freeform 9" descr="Makerere University College of Computing &amp; Information Sciences (CoCIS)">
                <a:extLst>
                  <a:ext uri="{FF2B5EF4-FFF2-40B4-BE49-F238E27FC236}">
                    <a16:creationId xmlns:a16="http://schemas.microsoft.com/office/drawing/2014/main" id="{C6794D4B-81FC-04C8-C1CB-523DA82113E9}"/>
                  </a:ext>
                </a:extLst>
              </p:cNvPr>
              <p:cNvSpPr/>
              <p:nvPr/>
            </p:nvSpPr>
            <p:spPr>
              <a:xfrm>
                <a:off x="0" y="0"/>
                <a:ext cx="3587242" cy="717423"/>
              </a:xfrm>
              <a:custGeom>
                <a:avLst/>
                <a:gdLst/>
                <a:ahLst/>
                <a:cxnLst/>
                <a:rect l="l" t="t" r="r" b="b"/>
                <a:pathLst>
                  <a:path w="3587242" h="717423">
                    <a:moveTo>
                      <a:pt x="0" y="0"/>
                    </a:moveTo>
                    <a:lnTo>
                      <a:pt x="3587242" y="0"/>
                    </a:lnTo>
                    <a:lnTo>
                      <a:pt x="3587242" y="717423"/>
                    </a:lnTo>
                    <a:lnTo>
                      <a:pt x="0" y="71742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b="-4"/>
                </a:stretch>
              </a:blipFill>
            </p:spPr>
          </p:sp>
        </p:grp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E8F958C-CE4B-D468-7D25-1309AE117F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96600" y="31224"/>
              <a:ext cx="7376160" cy="8953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329851">
            <a:off x="442767" y="1915761"/>
            <a:ext cx="1400467" cy="0"/>
          </a:xfrm>
          <a:prstGeom prst="line">
            <a:avLst/>
          </a:prstGeom>
          <a:ln w="19050" cap="rnd">
            <a:solidFill>
              <a:srgbClr val="9CBEB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343841" y="825320"/>
            <a:ext cx="14580108" cy="2249424"/>
            <a:chOff x="0" y="0"/>
            <a:chExt cx="19440144" cy="29992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40144" cy="2999232"/>
            </a:xfrm>
            <a:custGeom>
              <a:avLst/>
              <a:gdLst/>
              <a:ahLst/>
              <a:cxnLst/>
              <a:rect l="l" t="t" r="r" b="b"/>
              <a:pathLst>
                <a:path w="19440144" h="2999232">
                  <a:moveTo>
                    <a:pt x="0" y="0"/>
                  </a:moveTo>
                  <a:lnTo>
                    <a:pt x="19440144" y="0"/>
                  </a:lnTo>
                  <a:lnTo>
                    <a:pt x="19440144" y="2999232"/>
                  </a:lnTo>
                  <a:lnTo>
                    <a:pt x="0" y="2999232"/>
                  </a:lnTo>
                  <a:close/>
                </a:path>
              </a:pathLst>
            </a:custGeom>
          </p:spPr>
        </p:sp>
        <p:sp>
          <p:nvSpPr>
            <p:cNvPr id="5" name="TextBox 5"/>
            <p:cNvSpPr txBox="1"/>
            <p:nvPr/>
          </p:nvSpPr>
          <p:spPr>
            <a:xfrm>
              <a:off x="0" y="104775"/>
              <a:ext cx="19440144" cy="28944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00"/>
                </a:lnSpc>
              </a:pPr>
              <a:r>
                <a:rPr lang="en-US" sz="5000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Design &amp; Delivery Guidelines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43841" y="3512722"/>
            <a:ext cx="14580108" cy="4488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4"/>
              </a:lnSpc>
              <a:spcBef>
                <a:spcPct val="0"/>
              </a:spcBef>
            </a:pPr>
            <a:r>
              <a:rPr lang="en-US" sz="3300" b="1">
                <a:solidFill>
                  <a:srgbClr val="000000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Content:</a:t>
            </a:r>
          </a:p>
          <a:p>
            <a:pPr marL="712470" lvl="1" indent="-356235" algn="l">
              <a:lnSpc>
                <a:spcPts val="3564"/>
              </a:lnSpc>
              <a:spcBef>
                <a:spcPct val="0"/>
              </a:spcBef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Time limit: 5 minutes per team (strict).</a:t>
            </a:r>
          </a:p>
          <a:p>
            <a:pPr marL="712470" lvl="1" indent="-356235" algn="l">
              <a:lnSpc>
                <a:spcPts val="3564"/>
              </a:lnSpc>
              <a:spcBef>
                <a:spcPct val="0"/>
              </a:spcBef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Design: Consistent theme (blue/white or your project colors).</a:t>
            </a:r>
          </a:p>
          <a:p>
            <a:pPr marL="712470" lvl="1" indent="-356235" algn="l">
              <a:lnSpc>
                <a:spcPts val="3564"/>
              </a:lnSpc>
              <a:spcBef>
                <a:spcPct val="0"/>
              </a:spcBef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Text: Use minimal text — 5 bullet points max per slide.</a:t>
            </a:r>
          </a:p>
          <a:p>
            <a:pPr marL="712470" lvl="1" indent="-356235" algn="l">
              <a:lnSpc>
                <a:spcPts val="3564"/>
              </a:lnSpc>
              <a:spcBef>
                <a:spcPct val="0"/>
              </a:spcBef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Fonts: Use readable sans-serif fonts (e.g., Poppins, Open Sans).</a:t>
            </a:r>
          </a:p>
          <a:p>
            <a:pPr marL="712470" lvl="1" indent="-356235" algn="l">
              <a:lnSpc>
                <a:spcPts val="3564"/>
              </a:lnSpc>
              <a:spcBef>
                <a:spcPct val="0"/>
              </a:spcBef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Visuals: Diagrams, icons, screenshots — not paragraphs.</a:t>
            </a:r>
          </a:p>
          <a:p>
            <a:pPr marL="712470" lvl="1" indent="-356235" algn="l">
              <a:lnSpc>
                <a:spcPts val="3564"/>
              </a:lnSpc>
              <a:spcBef>
                <a:spcPct val="0"/>
              </a:spcBef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Teamwork: 1–2 members can share the pitch roles (intro, tech, business).</a:t>
            </a:r>
          </a:p>
          <a:p>
            <a:pPr marL="712470" lvl="1" indent="-356235" algn="l">
              <a:lnSpc>
                <a:spcPts val="3564"/>
              </a:lnSpc>
              <a:spcBef>
                <a:spcPct val="0"/>
              </a:spcBef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Keep it visually appealing 🚀</a:t>
            </a:r>
          </a:p>
          <a:p>
            <a:pPr algn="l">
              <a:lnSpc>
                <a:spcPts val="3564"/>
              </a:lnSpc>
            </a:pPr>
            <a:endParaRPr lang="en-US" sz="3300">
              <a:solidFill>
                <a:srgbClr val="000000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1343841" y="1755903"/>
            <a:ext cx="14189373" cy="2189141"/>
            <a:chOff x="0" y="0"/>
            <a:chExt cx="19440144" cy="299923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440144" cy="2999232"/>
            </a:xfrm>
            <a:custGeom>
              <a:avLst/>
              <a:gdLst/>
              <a:ahLst/>
              <a:cxnLst/>
              <a:rect l="l" t="t" r="r" b="b"/>
              <a:pathLst>
                <a:path w="19440144" h="2999232">
                  <a:moveTo>
                    <a:pt x="0" y="0"/>
                  </a:moveTo>
                  <a:lnTo>
                    <a:pt x="19440144" y="0"/>
                  </a:lnTo>
                  <a:lnTo>
                    <a:pt x="19440144" y="2999232"/>
                  </a:lnTo>
                  <a:lnTo>
                    <a:pt x="0" y="2999232"/>
                  </a:lnTo>
                  <a:close/>
                </a:path>
              </a:pathLst>
            </a:custGeom>
          </p:spPr>
        </p:sp>
        <p:sp>
          <p:nvSpPr>
            <p:cNvPr id="16" name="TextBox 16"/>
            <p:cNvSpPr txBox="1"/>
            <p:nvPr/>
          </p:nvSpPr>
          <p:spPr>
            <a:xfrm>
              <a:off x="0" y="85725"/>
              <a:ext cx="19440144" cy="29135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39"/>
                </a:lnSpc>
              </a:pPr>
              <a:r>
                <a:rPr lang="en-US" sz="3999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(Please remove all Notes, tips &amp; irrelevant slides)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1594150" y="8384946"/>
            <a:ext cx="873354" cy="873354"/>
          </a:xfrm>
          <a:custGeom>
            <a:avLst/>
            <a:gdLst/>
            <a:ahLst/>
            <a:cxnLst/>
            <a:rect l="l" t="t" r="r" b="b"/>
            <a:pathLst>
              <a:path w="873354" h="873354">
                <a:moveTo>
                  <a:pt x="0" y="0"/>
                </a:moveTo>
                <a:lnTo>
                  <a:pt x="873355" y="0"/>
                </a:lnTo>
                <a:lnTo>
                  <a:pt x="873355" y="873354"/>
                </a:lnTo>
                <a:lnTo>
                  <a:pt x="0" y="8733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-530965" y="8588260"/>
            <a:ext cx="15170671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9"/>
              </a:lnSpc>
            </a:pPr>
            <a:r>
              <a:rPr lang="en-US" sz="3099" b="1">
                <a:solidFill>
                  <a:srgbClr val="2E2B21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REMOVE ME FROM YOUR PRODUCTION SLIDES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AFF5BB-BD8B-30B8-4EF2-F11C45ABC7C3}"/>
              </a:ext>
            </a:extLst>
          </p:cNvPr>
          <p:cNvGrpSpPr/>
          <p:nvPr/>
        </p:nvGrpSpPr>
        <p:grpSpPr>
          <a:xfrm>
            <a:off x="135060" y="31224"/>
            <a:ext cx="18137700" cy="895315"/>
            <a:chOff x="135060" y="31224"/>
            <a:chExt cx="18137700" cy="895315"/>
          </a:xfrm>
        </p:grpSpPr>
        <p:grpSp>
          <p:nvGrpSpPr>
            <p:cNvPr id="20" name="Group 8">
              <a:extLst>
                <a:ext uri="{FF2B5EF4-FFF2-40B4-BE49-F238E27FC236}">
                  <a16:creationId xmlns:a16="http://schemas.microsoft.com/office/drawing/2014/main" id="{FC35F36F-7158-F3A2-A98F-403F56726D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5060" y="81015"/>
              <a:ext cx="3721520" cy="744305"/>
              <a:chOff x="0" y="0"/>
              <a:chExt cx="3587266" cy="717454"/>
            </a:xfrm>
          </p:grpSpPr>
          <p:sp>
            <p:nvSpPr>
              <p:cNvPr id="22" name="Freeform 9" descr="Makerere University College of Computing &amp; Information Sciences (CoCIS)">
                <a:extLst>
                  <a:ext uri="{FF2B5EF4-FFF2-40B4-BE49-F238E27FC236}">
                    <a16:creationId xmlns:a16="http://schemas.microsoft.com/office/drawing/2014/main" id="{1B61729E-C94C-C089-22C6-D946CB5F6D1E}"/>
                  </a:ext>
                </a:extLst>
              </p:cNvPr>
              <p:cNvSpPr/>
              <p:nvPr/>
            </p:nvSpPr>
            <p:spPr>
              <a:xfrm>
                <a:off x="0" y="0"/>
                <a:ext cx="3587242" cy="717423"/>
              </a:xfrm>
              <a:custGeom>
                <a:avLst/>
                <a:gdLst/>
                <a:ahLst/>
                <a:cxnLst/>
                <a:rect l="l" t="t" r="r" b="b"/>
                <a:pathLst>
                  <a:path w="3587242" h="717423">
                    <a:moveTo>
                      <a:pt x="0" y="0"/>
                    </a:moveTo>
                    <a:lnTo>
                      <a:pt x="3587242" y="0"/>
                    </a:lnTo>
                    <a:lnTo>
                      <a:pt x="3587242" y="717423"/>
                    </a:lnTo>
                    <a:lnTo>
                      <a:pt x="0" y="71742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b="-4"/>
                </a:stretch>
              </a:blipFill>
            </p:spPr>
          </p: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C6EA75C-7048-CAEF-B71F-9C06D21A4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96600" y="31224"/>
              <a:ext cx="7376160" cy="8953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329851">
            <a:off x="442767" y="1915761"/>
            <a:ext cx="1400467" cy="0"/>
          </a:xfrm>
          <a:prstGeom prst="line">
            <a:avLst/>
          </a:prstGeom>
          <a:ln w="19050" cap="rnd">
            <a:solidFill>
              <a:srgbClr val="9CBEB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343841" y="825320"/>
            <a:ext cx="14580108" cy="2249424"/>
            <a:chOff x="0" y="0"/>
            <a:chExt cx="19440144" cy="29992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40144" cy="2999232"/>
            </a:xfrm>
            <a:custGeom>
              <a:avLst/>
              <a:gdLst/>
              <a:ahLst/>
              <a:cxnLst/>
              <a:rect l="l" t="t" r="r" b="b"/>
              <a:pathLst>
                <a:path w="19440144" h="2999232">
                  <a:moveTo>
                    <a:pt x="0" y="0"/>
                  </a:moveTo>
                  <a:lnTo>
                    <a:pt x="19440144" y="0"/>
                  </a:lnTo>
                  <a:lnTo>
                    <a:pt x="19440144" y="2999232"/>
                  </a:lnTo>
                  <a:lnTo>
                    <a:pt x="0" y="2999232"/>
                  </a:lnTo>
                  <a:close/>
                </a:path>
              </a:pathLst>
            </a:custGeom>
          </p:spPr>
        </p:sp>
        <p:sp>
          <p:nvSpPr>
            <p:cNvPr id="5" name="TextBox 5"/>
            <p:cNvSpPr txBox="1"/>
            <p:nvPr/>
          </p:nvSpPr>
          <p:spPr>
            <a:xfrm>
              <a:off x="0" y="104775"/>
              <a:ext cx="19440144" cy="28944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00"/>
                </a:lnSpc>
              </a:pPr>
              <a:r>
                <a:rPr lang="en-US" sz="5000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Judging Criteria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43841" y="1755903"/>
            <a:ext cx="14189373" cy="2189141"/>
            <a:chOff x="0" y="0"/>
            <a:chExt cx="19440144" cy="299923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440144" cy="2999232"/>
            </a:xfrm>
            <a:custGeom>
              <a:avLst/>
              <a:gdLst/>
              <a:ahLst/>
              <a:cxnLst/>
              <a:rect l="l" t="t" r="r" b="b"/>
              <a:pathLst>
                <a:path w="19440144" h="2999232">
                  <a:moveTo>
                    <a:pt x="0" y="0"/>
                  </a:moveTo>
                  <a:lnTo>
                    <a:pt x="19440144" y="0"/>
                  </a:lnTo>
                  <a:lnTo>
                    <a:pt x="19440144" y="2999232"/>
                  </a:lnTo>
                  <a:lnTo>
                    <a:pt x="0" y="2999232"/>
                  </a:lnTo>
                  <a:close/>
                </a:path>
              </a:pathLst>
            </a:custGeom>
          </p:spPr>
        </p:sp>
        <p:sp>
          <p:nvSpPr>
            <p:cNvPr id="15" name="TextBox 15"/>
            <p:cNvSpPr txBox="1"/>
            <p:nvPr/>
          </p:nvSpPr>
          <p:spPr>
            <a:xfrm>
              <a:off x="0" y="85725"/>
              <a:ext cx="19440144" cy="29135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39"/>
                </a:lnSpc>
              </a:pPr>
              <a:r>
                <a:rPr lang="en-US" sz="3999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Purpose: </a:t>
              </a:r>
              <a:r>
                <a:rPr lang="en-US" sz="3999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End strong with your next steps.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1369050" y="8583720"/>
            <a:ext cx="873354" cy="873354"/>
          </a:xfrm>
          <a:custGeom>
            <a:avLst/>
            <a:gdLst/>
            <a:ahLst/>
            <a:cxnLst/>
            <a:rect l="l" t="t" r="r" b="b"/>
            <a:pathLst>
              <a:path w="873354" h="873354">
                <a:moveTo>
                  <a:pt x="0" y="0"/>
                </a:moveTo>
                <a:lnTo>
                  <a:pt x="873354" y="0"/>
                </a:lnTo>
                <a:lnTo>
                  <a:pt x="873354" y="873354"/>
                </a:lnTo>
                <a:lnTo>
                  <a:pt x="0" y="8733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17" name="Object 17"/>
          <p:cNvGraphicFramePr/>
          <p:nvPr/>
        </p:nvGraphicFramePr>
        <p:xfrm>
          <a:off x="1343841" y="3945045"/>
          <a:ext cx="3771900" cy="377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521200" imgH="4521200" progId="Excel.Sheet.12">
                  <p:embed/>
                </p:oleObj>
              </mc:Choice>
              <mc:Fallback>
                <p:oleObj name="Worksheet" r:id="rId3" imgW="4521200" imgH="4521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43841" y="3945045"/>
                        <a:ext cx="3771900" cy="3771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8"/>
          <p:cNvSpPr txBox="1"/>
          <p:nvPr/>
        </p:nvSpPr>
        <p:spPr>
          <a:xfrm>
            <a:off x="-1093716" y="8787034"/>
            <a:ext cx="15170671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9"/>
              </a:lnSpc>
            </a:pPr>
            <a:r>
              <a:rPr lang="en-US" sz="3099" b="1">
                <a:solidFill>
                  <a:srgbClr val="2E2B21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REMOVE ME FROM YOUR PRODUCTION SLIDES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7F7EAC5-DBC7-AC78-1CA0-ABA80597A617}"/>
              </a:ext>
            </a:extLst>
          </p:cNvPr>
          <p:cNvGrpSpPr/>
          <p:nvPr/>
        </p:nvGrpSpPr>
        <p:grpSpPr>
          <a:xfrm>
            <a:off x="135060" y="31224"/>
            <a:ext cx="18137700" cy="895315"/>
            <a:chOff x="135060" y="31224"/>
            <a:chExt cx="18137700" cy="895315"/>
          </a:xfrm>
        </p:grpSpPr>
        <p:grpSp>
          <p:nvGrpSpPr>
            <p:cNvPr id="20" name="Group 8">
              <a:extLst>
                <a:ext uri="{FF2B5EF4-FFF2-40B4-BE49-F238E27FC236}">
                  <a16:creationId xmlns:a16="http://schemas.microsoft.com/office/drawing/2014/main" id="{03C7CCBE-296A-752F-2E51-20CF6CDFB9C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5060" y="81015"/>
              <a:ext cx="3721520" cy="744305"/>
              <a:chOff x="0" y="0"/>
              <a:chExt cx="3587266" cy="717454"/>
            </a:xfrm>
          </p:grpSpPr>
          <p:sp>
            <p:nvSpPr>
              <p:cNvPr id="22" name="Freeform 9" descr="Makerere University College of Computing &amp; Information Sciences (CoCIS)">
                <a:extLst>
                  <a:ext uri="{FF2B5EF4-FFF2-40B4-BE49-F238E27FC236}">
                    <a16:creationId xmlns:a16="http://schemas.microsoft.com/office/drawing/2014/main" id="{3BD9B234-EFC6-BB48-CF77-1B035FE79DBC}"/>
                  </a:ext>
                </a:extLst>
              </p:cNvPr>
              <p:cNvSpPr/>
              <p:nvPr/>
            </p:nvSpPr>
            <p:spPr>
              <a:xfrm>
                <a:off x="0" y="0"/>
                <a:ext cx="3587242" cy="717423"/>
              </a:xfrm>
              <a:custGeom>
                <a:avLst/>
                <a:gdLst/>
                <a:ahLst/>
                <a:cxnLst/>
                <a:rect l="l" t="t" r="r" b="b"/>
                <a:pathLst>
                  <a:path w="3587242" h="717423">
                    <a:moveTo>
                      <a:pt x="0" y="0"/>
                    </a:moveTo>
                    <a:lnTo>
                      <a:pt x="3587242" y="0"/>
                    </a:lnTo>
                    <a:lnTo>
                      <a:pt x="3587242" y="717423"/>
                    </a:lnTo>
                    <a:lnTo>
                      <a:pt x="0" y="71742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b="-4"/>
                </a:stretch>
              </a:blipFill>
            </p:spPr>
          </p: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84BE751-5F26-8608-3E22-E31AAB52E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96600" y="31224"/>
              <a:ext cx="7376160" cy="8953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329851">
            <a:off x="442767" y="1915761"/>
            <a:ext cx="1400467" cy="0"/>
          </a:xfrm>
          <a:prstGeom prst="line">
            <a:avLst/>
          </a:prstGeom>
          <a:ln w="19050" cap="rnd">
            <a:solidFill>
              <a:srgbClr val="9CBEB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536192" y="877824"/>
            <a:ext cx="14580108" cy="2249424"/>
            <a:chOff x="0" y="0"/>
            <a:chExt cx="19440144" cy="29992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40144" cy="2999232"/>
            </a:xfrm>
            <a:custGeom>
              <a:avLst/>
              <a:gdLst/>
              <a:ahLst/>
              <a:cxnLst/>
              <a:rect l="l" t="t" r="r" b="b"/>
              <a:pathLst>
                <a:path w="19440144" h="2999232">
                  <a:moveTo>
                    <a:pt x="0" y="0"/>
                  </a:moveTo>
                  <a:lnTo>
                    <a:pt x="19440144" y="0"/>
                  </a:lnTo>
                  <a:lnTo>
                    <a:pt x="19440144" y="2999232"/>
                  </a:lnTo>
                  <a:lnTo>
                    <a:pt x="0" y="2999232"/>
                  </a:lnTo>
                  <a:close/>
                </a:path>
              </a:pathLst>
            </a:custGeom>
          </p:spPr>
        </p:sp>
        <p:sp>
          <p:nvSpPr>
            <p:cNvPr id="5" name="TextBox 5"/>
            <p:cNvSpPr txBox="1"/>
            <p:nvPr/>
          </p:nvSpPr>
          <p:spPr>
            <a:xfrm>
              <a:off x="0" y="161925"/>
              <a:ext cx="19440144" cy="28373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7500" spc="164">
                  <a:solidFill>
                    <a:srgbClr val="47423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Thank You!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581912" y="3512820"/>
            <a:ext cx="14488666" cy="907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97217" lvl="1" indent="-298609" algn="l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2E2B21"/>
                </a:solidFill>
                <a:latin typeface="Clear Sans"/>
                <a:ea typeface="Clear Sans"/>
                <a:cs typeface="Clear Sans"/>
                <a:sym typeface="Clear Sans"/>
              </a:rPr>
              <a:t>Open the floor for questions.</a:t>
            </a:r>
          </a:p>
          <a:p>
            <a:pPr marL="597217" lvl="1" indent="-298609" algn="l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2E2B21"/>
                </a:solidFill>
                <a:latin typeface="Clear Sans"/>
                <a:ea typeface="Clear Sans"/>
                <a:cs typeface="Clear Sans"/>
                <a:sym typeface="Clear Sans"/>
              </a:rPr>
              <a:t>Include contact detailsor socials if relevant.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6974161" y="8880684"/>
            <a:ext cx="1178779" cy="1230843"/>
          </a:xfrm>
          <a:custGeom>
            <a:avLst/>
            <a:gdLst/>
            <a:ahLst/>
            <a:cxnLst/>
            <a:rect l="l" t="t" r="r" b="b"/>
            <a:pathLst>
              <a:path w="1178779" h="1230843">
                <a:moveTo>
                  <a:pt x="0" y="0"/>
                </a:moveTo>
                <a:lnTo>
                  <a:pt x="1178779" y="0"/>
                </a:lnTo>
                <a:lnTo>
                  <a:pt x="1178779" y="1230843"/>
                </a:lnTo>
                <a:lnTo>
                  <a:pt x="0" y="12308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631E065-379F-AC32-0C80-93BE41CEC6AB}"/>
              </a:ext>
            </a:extLst>
          </p:cNvPr>
          <p:cNvGrpSpPr/>
          <p:nvPr/>
        </p:nvGrpSpPr>
        <p:grpSpPr>
          <a:xfrm>
            <a:off x="135060" y="31224"/>
            <a:ext cx="18137700" cy="895315"/>
            <a:chOff x="135060" y="31224"/>
            <a:chExt cx="18137700" cy="895315"/>
          </a:xfrm>
        </p:grpSpPr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9914FBEA-8B09-DE2A-4C14-99EC55A7E00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5060" y="81015"/>
              <a:ext cx="3721520" cy="744305"/>
              <a:chOff x="0" y="0"/>
              <a:chExt cx="3587266" cy="717454"/>
            </a:xfrm>
          </p:grpSpPr>
          <p:sp>
            <p:nvSpPr>
              <p:cNvPr id="39" name="Freeform 9" descr="Makerere University College of Computing &amp; Information Sciences (CoCIS)">
                <a:extLst>
                  <a:ext uri="{FF2B5EF4-FFF2-40B4-BE49-F238E27FC236}">
                    <a16:creationId xmlns:a16="http://schemas.microsoft.com/office/drawing/2014/main" id="{4AD76676-BF2E-1CE6-1980-87D0C997FA08}"/>
                  </a:ext>
                </a:extLst>
              </p:cNvPr>
              <p:cNvSpPr/>
              <p:nvPr/>
            </p:nvSpPr>
            <p:spPr>
              <a:xfrm>
                <a:off x="0" y="0"/>
                <a:ext cx="3587242" cy="717423"/>
              </a:xfrm>
              <a:custGeom>
                <a:avLst/>
                <a:gdLst/>
                <a:ahLst/>
                <a:cxnLst/>
                <a:rect l="l" t="t" r="r" b="b"/>
                <a:pathLst>
                  <a:path w="3587242" h="717423">
                    <a:moveTo>
                      <a:pt x="0" y="0"/>
                    </a:moveTo>
                    <a:lnTo>
                      <a:pt x="3587242" y="0"/>
                    </a:lnTo>
                    <a:lnTo>
                      <a:pt x="3587242" y="717423"/>
                    </a:lnTo>
                    <a:lnTo>
                      <a:pt x="0" y="71742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b="-4"/>
                </a:stretch>
              </a:blipFill>
            </p:spPr>
          </p:sp>
        </p:grp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0D7FEA7C-E2FC-0BBA-54C0-797B8AD89E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96600" y="31224"/>
              <a:ext cx="7376160" cy="8953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575</Words>
  <Application>Microsoft Office PowerPoint</Application>
  <PresentationFormat>Custom</PresentationFormat>
  <Paragraphs>70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Clear Sans Bold</vt:lpstr>
      <vt:lpstr>Clear Sans Bold Italics</vt:lpstr>
      <vt:lpstr>Calibri</vt:lpstr>
      <vt:lpstr>Clear Sans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Pitching Template 2026</dc:title>
  <dc:creator>~root</dc:creator>
  <cp:lastModifiedBy>~root</cp:lastModifiedBy>
  <cp:revision>2</cp:revision>
  <dcterms:created xsi:type="dcterms:W3CDTF">2006-08-16T00:00:00Z</dcterms:created>
  <dcterms:modified xsi:type="dcterms:W3CDTF">2026-04-10T09:15:46Z</dcterms:modified>
  <dc:identifier>DAG32chBark</dc:identifier>
</cp:coreProperties>
</file>